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1" r:id="rId1"/>
  </p:sldMasterIdLst>
  <p:sldIdLst>
    <p:sldId id="256" r:id="rId2"/>
    <p:sldId id="259" r:id="rId3"/>
    <p:sldId id="257" r:id="rId4"/>
    <p:sldId id="258" r:id="rId5"/>
    <p:sldId id="278" r:id="rId6"/>
    <p:sldId id="261" r:id="rId7"/>
    <p:sldId id="260" r:id="rId8"/>
    <p:sldId id="262" r:id="rId9"/>
    <p:sldId id="265" r:id="rId10"/>
    <p:sldId id="266" r:id="rId11"/>
    <p:sldId id="268" r:id="rId12"/>
    <p:sldId id="269" r:id="rId13"/>
    <p:sldId id="270" r:id="rId14"/>
    <p:sldId id="271" r:id="rId15"/>
    <p:sldId id="272" r:id="rId16"/>
    <p:sldId id="273" r:id="rId17"/>
    <p:sldId id="274" r:id="rId18"/>
    <p:sldId id="275" r:id="rId19"/>
    <p:sldId id="276" r:id="rId20"/>
    <p:sldId id="27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7D1C3-27E3-43C8-B701-7C478F7A674C}" v="5" dt="2019-04-15T06:40:45.2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73" d="100"/>
          <a:sy n="73" d="100"/>
        </p:scale>
        <p:origin x="60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svg>
</file>

<file path=ppt/media/image11.png>
</file>

<file path=ppt/media/image12.svg>
</file>

<file path=ppt/media/image13.png>
</file>

<file path=ppt/media/image14.svg>
</file>

<file path=ppt/media/image15.gif>
</file>

<file path=ppt/media/image2.gif>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pt-BR"/>
              <a:t>Clique para editar o título Mestre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892399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pt-BR"/>
              <a:t>Clique para editar o título Mestre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pt-BR"/>
              <a:t>Clique no ícone para adicionar uma imagem</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8A87A34-81AB-432B-8DAE-1953F412C126}" type="datetimeFigureOut">
              <a:rPr lang="en-US" smtClean="0"/>
              <a:pPr/>
              <a:t>4/15/2019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40017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pt-BR"/>
              <a:t>Clique para editar o título Mestre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pPr/>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540444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pt-BR"/>
              <a:t>Clique para editar o título Mestre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pt-BR"/>
              <a:t>Clique para editar os estilos de texto Mestres</a:t>
            </a:r>
          </a:p>
        </p:txBody>
      </p:sp>
      <p:sp>
        <p:nvSpPr>
          <p:cNvPr id="2" name="Date Placeholder 1"/>
          <p:cNvSpPr>
            <a:spLocks noGrp="1"/>
          </p:cNvSpPr>
          <p:nvPr>
            <p:ph type="dt" sz="half" idx="10"/>
          </p:nvPr>
        </p:nvSpPr>
        <p:spPr/>
        <p:txBody>
          <a:bodyPr/>
          <a:lstStyle/>
          <a:p>
            <a:fld id="{48A87A34-81AB-432B-8DAE-1953F412C126}" type="datetimeFigureOut">
              <a:rPr lang="en-US" smtClean="0"/>
              <a:pPr/>
              <a:t>4/15/2019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2702486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804207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552842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pt-BR"/>
              <a:t>Clique para editar o título Mestre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216338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pt-BR"/>
              <a:t>Clique para editar o título Mestre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070286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357034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01505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527282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829911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pt-BR"/>
              <a:t>Clique para editar o título Mestre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8A87A34-81AB-432B-8DAE-1953F412C126}" type="datetimeFigureOut">
              <a:rPr lang="en-US" smtClean="0"/>
              <a:t>4/15/2019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114231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pt-BR"/>
              <a:t>Clique para editar o título Mestre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pt-BR"/>
              <a:t>Clique no ícone para adicionar uma imagem</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a:xfrm>
            <a:off x="3885810" y="6041362"/>
            <a:ext cx="976879" cy="365125"/>
          </a:xfrm>
        </p:spPr>
        <p:txBody>
          <a:bodyPr/>
          <a:lstStyle/>
          <a:p>
            <a:fld id="{48A87A34-81AB-432B-8DAE-1953F412C126}" type="datetimeFigureOut">
              <a:rPr lang="en-US" smtClean="0"/>
              <a:pPr/>
              <a:t>4/15/2019</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3468603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pt-BR"/>
              <a:t>Clique para editar o título Mestre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48A87A34-81AB-432B-8DAE-1953F412C126}" type="datetimeFigureOut">
              <a:rPr lang="en-US" smtClean="0"/>
              <a:pPr/>
              <a:t>4/15/2019</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558587052"/>
      </p:ext>
    </p:extLst>
  </p:cSld>
  <p:clrMap bg1="dk1" tx1="lt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09699A8-9F52-4C34-9606-370C555BC9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ctrTitle"/>
          </p:nvPr>
        </p:nvSpPr>
        <p:spPr>
          <a:xfrm>
            <a:off x="965199" y="1240780"/>
            <a:ext cx="6086857" cy="4376440"/>
          </a:xfrm>
          <a:effectLst/>
        </p:spPr>
        <p:txBody>
          <a:bodyPr anchor="ctr">
            <a:normAutofit/>
          </a:bodyPr>
          <a:lstStyle/>
          <a:p>
            <a:pPr algn="r"/>
            <a:r>
              <a:rPr lang="pt-BR" sz="4400">
                <a:solidFill>
                  <a:schemeClr val="tx1"/>
                </a:solidFill>
              </a:rPr>
              <a:t>Solução Desafio</a:t>
            </a:r>
          </a:p>
        </p:txBody>
      </p:sp>
      <p:sp>
        <p:nvSpPr>
          <p:cNvPr id="3" name="Subtítulo 2">
            <a:extLst>
              <a:ext uri="{FF2B5EF4-FFF2-40B4-BE49-F238E27FC236}">
                <a16:creationId xmlns:a16="http://schemas.microsoft.com/office/drawing/2014/main" id="{A1746CAB-9407-462A-A742-952B6AE12C7F}"/>
              </a:ext>
            </a:extLst>
          </p:cNvPr>
          <p:cNvSpPr>
            <a:spLocks noGrp="1"/>
          </p:cNvSpPr>
          <p:nvPr>
            <p:ph type="subTitle" idx="1"/>
          </p:nvPr>
        </p:nvSpPr>
        <p:spPr>
          <a:xfrm>
            <a:off x="8017256" y="1240780"/>
            <a:ext cx="3364746" cy="4376440"/>
          </a:xfrm>
          <a:effectLst/>
        </p:spPr>
        <p:txBody>
          <a:bodyPr anchor="ctr">
            <a:normAutofit/>
          </a:bodyPr>
          <a:lstStyle/>
          <a:p>
            <a:r>
              <a:rPr lang="pt-BR" sz="2400"/>
              <a:t>Codinome: P2019SERA</a:t>
            </a:r>
          </a:p>
        </p:txBody>
      </p:sp>
      <p:cxnSp>
        <p:nvCxnSpPr>
          <p:cNvPr id="10" name="Straight Connector 9">
            <a:extLst>
              <a:ext uri="{FF2B5EF4-FFF2-40B4-BE49-F238E27FC236}">
                <a16:creationId xmlns:a16="http://schemas.microsoft.com/office/drawing/2014/main" id="{90CF8BA8-E7AA-4F97-9E4C-CD11742FA0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663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a:bodyPr>
          <a:lstStyle/>
          <a:p>
            <a:r>
              <a:rPr lang="pt-BR" dirty="0"/>
              <a:t>Processo – Entrega</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3835583" cy="3632200"/>
          </a:xfrm>
        </p:spPr>
        <p:txBody>
          <a:bodyPr>
            <a:normAutofit fontScale="85000" lnSpcReduction="20000"/>
          </a:bodyPr>
          <a:lstStyle/>
          <a:p>
            <a:pPr marL="0" indent="0">
              <a:buNone/>
            </a:pPr>
            <a:r>
              <a:rPr lang="pt-BR" sz="1600" dirty="0"/>
              <a:t>A homologação será de uma ou mais histórias, para demonstrar o funcionamento das rotinas já desenvolvidas. Deverá ser efetuada pelo QA para o PO, já que ele está mais próximo da montagem da tela e das regras. Todo o time poderá ser convidado para a demonstração.</a:t>
            </a:r>
          </a:p>
          <a:p>
            <a:pPr marL="0" indent="0">
              <a:buNone/>
            </a:pPr>
            <a:r>
              <a:rPr lang="pt-BR" sz="1600" dirty="0"/>
              <a:t>Quando uma ou mais histórias estiverem homologadas, o QA deverá criar os casos e manda-los para o time de automação, para que no futuro não tenha quebras visuais de tela. A automação poderá ser feita de forma assíncrona ou seja não será necessária para a continuidade.</a:t>
            </a:r>
          </a:p>
          <a:p>
            <a:pPr marL="0" indent="0">
              <a:buNone/>
            </a:pPr>
            <a:r>
              <a:rPr lang="pt-BR" sz="1600" dirty="0"/>
              <a:t>O PO deverá homologar as Features completas com o cliente e com o OK poderá entregar o Épico.</a:t>
            </a:r>
          </a:p>
        </p:txBody>
      </p:sp>
      <p:pic>
        <p:nvPicPr>
          <p:cNvPr id="5" name="Imagem 4">
            <a:extLst>
              <a:ext uri="{FF2B5EF4-FFF2-40B4-BE49-F238E27FC236}">
                <a16:creationId xmlns:a16="http://schemas.microsoft.com/office/drawing/2014/main" id="{D55666F8-2678-4799-B5C3-6A3AF908745D}"/>
              </a:ext>
            </a:extLst>
          </p:cNvPr>
          <p:cNvPicPr>
            <a:picLocks noChangeAspect="1"/>
          </p:cNvPicPr>
          <p:nvPr/>
        </p:nvPicPr>
        <p:blipFill rotWithShape="1">
          <a:blip r:embed="rId2"/>
          <a:srcRect l="15973" t="62332" r="3361" b="2507"/>
          <a:stretch/>
        </p:blipFill>
        <p:spPr>
          <a:xfrm>
            <a:off x="5050971" y="2714170"/>
            <a:ext cx="6212115" cy="3696642"/>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1446129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a:bodyPr>
          <a:lstStyle/>
          <a:p>
            <a:r>
              <a:rPr lang="pt-BR"/>
              <a:t>Processo Como Um Todo</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ormAutofit/>
          </a:bodyPr>
          <a:lstStyle/>
          <a:p>
            <a:pPr marL="0" indent="0">
              <a:buNone/>
            </a:pPr>
            <a:r>
              <a:rPr lang="pt-BR" dirty="0"/>
              <a:t>O processo inteiro depende que a célula tenha o entendimento que o QA é está dentro do processo praticamente do início ao fim.</a:t>
            </a:r>
          </a:p>
          <a:p>
            <a:pPr marL="0" indent="0">
              <a:buNone/>
            </a:pPr>
            <a:r>
              <a:rPr lang="pt-BR" dirty="0"/>
              <a:t>Ele irá servir como um evangelizador da qualidade no time, poderá tanto sanar duvidas sobre como testar quanto efetuar os testes de APIs.</a:t>
            </a:r>
          </a:p>
          <a:p>
            <a:pPr marL="0" indent="0">
              <a:buNone/>
            </a:pPr>
            <a:r>
              <a:rPr lang="pt-BR" dirty="0"/>
              <a:t>Toda a cultura do time é voltada a entregar as histórias, Features e por fim o épico de forma intuitiva e sempre obtendo o máximo de feedback possível de seu trabalho.</a:t>
            </a:r>
          </a:p>
        </p:txBody>
      </p:sp>
      <p:pic>
        <p:nvPicPr>
          <p:cNvPr id="5" name="Imagem 4">
            <a:extLst>
              <a:ext uri="{FF2B5EF4-FFF2-40B4-BE49-F238E27FC236}">
                <a16:creationId xmlns:a16="http://schemas.microsoft.com/office/drawing/2014/main" id="{D55666F8-2678-4799-B5C3-6A3AF908745D}"/>
              </a:ext>
            </a:extLst>
          </p:cNvPr>
          <p:cNvPicPr>
            <a:picLocks noChangeAspect="1"/>
          </p:cNvPicPr>
          <p:nvPr/>
        </p:nvPicPr>
        <p:blipFill>
          <a:blip r:embed="rId2">
            <a:extLst/>
          </a:blip>
          <a:stretch>
            <a:fillRect/>
          </a:stretch>
        </p:blipFill>
        <p:spPr>
          <a:xfrm>
            <a:off x="8561560" y="2413000"/>
            <a:ext cx="2722217" cy="3716338"/>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1960071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965200" y="1218476"/>
            <a:ext cx="3187318" cy="4421050"/>
          </a:xfrm>
          <a:effectLst/>
        </p:spPr>
        <p:txBody>
          <a:bodyPr anchor="ctr">
            <a:normAutofit/>
          </a:bodyPr>
          <a:lstStyle/>
          <a:p>
            <a:pPr algn="r"/>
            <a:r>
              <a:rPr lang="pt-BR" sz="3200">
                <a:solidFill>
                  <a:schemeClr val="tx1"/>
                </a:solidFill>
              </a:rPr>
              <a:t>Solução dos Problemas</a:t>
            </a:r>
          </a:p>
        </p:txBody>
      </p:sp>
      <p:cxnSp>
        <p:nvCxnSpPr>
          <p:cNvPr id="27" name="Straight Connector 2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A1746CAB-9407-462A-A742-952B6AE12C7F}"/>
              </a:ext>
            </a:extLst>
          </p:cNvPr>
          <p:cNvSpPr>
            <a:spLocks noGrp="1"/>
          </p:cNvSpPr>
          <p:nvPr>
            <p:ph idx="1"/>
          </p:nvPr>
        </p:nvSpPr>
        <p:spPr>
          <a:xfrm>
            <a:off x="5146751" y="1218475"/>
            <a:ext cx="6080050" cy="4421051"/>
          </a:xfrm>
          <a:effectLst/>
        </p:spPr>
        <p:txBody>
          <a:bodyPr>
            <a:normAutofit/>
          </a:bodyPr>
          <a:lstStyle/>
          <a:p>
            <a:pPr marL="0" indent="0">
              <a:buNone/>
            </a:pPr>
            <a:r>
              <a:rPr lang="pt-BR" sz="1600" dirty="0"/>
              <a:t>Agora que nosso processo está mais estruturado vamos tomar medidas quanto as nossas ferramentas e metodologias de testes.</a:t>
            </a:r>
          </a:p>
        </p:txBody>
      </p:sp>
    </p:spTree>
    <p:extLst>
      <p:ext uri="{BB962C8B-B14F-4D97-AF65-F5344CB8AC3E}">
        <p14:creationId xmlns:p14="http://schemas.microsoft.com/office/powerpoint/2010/main" val="2926012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Critérios de Aceite</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a:bodyPr>
          <a:lstStyle/>
          <a:p>
            <a:pPr marL="0" indent="0">
              <a:lnSpc>
                <a:spcPct val="90000"/>
              </a:lnSpc>
              <a:buNone/>
            </a:pPr>
            <a:r>
              <a:rPr lang="pt-BR" sz="1500" dirty="0"/>
              <a:t>Quando temos o QA criando os critérios de aceite juntamente com a análise, o desenvolvimento dos testes unitários se torna mais rápido e limpo.</a:t>
            </a:r>
          </a:p>
          <a:p>
            <a:pPr marL="0" indent="0">
              <a:lnSpc>
                <a:spcPct val="90000"/>
              </a:lnSpc>
              <a:buNone/>
            </a:pPr>
            <a:endParaRPr lang="pt-BR" sz="1500" dirty="0"/>
          </a:p>
          <a:p>
            <a:pPr marL="0" indent="0">
              <a:lnSpc>
                <a:spcPct val="90000"/>
              </a:lnSpc>
              <a:buNone/>
            </a:pPr>
            <a:r>
              <a:rPr lang="pt-BR" sz="1500" dirty="0"/>
              <a:t>Os critérios podem já ser escritos na própria ferramenta de desenvolvimento em um script de testes unitários na forma de comentário, ou até mesmo já programados nos próprios testes unitários. Assim quando os programadores forem desenvolver já terão até mesmo o nome das funções necessários para suas validações.</a:t>
            </a:r>
          </a:p>
          <a:p>
            <a:pPr marL="0" indent="0">
              <a:lnSpc>
                <a:spcPct val="90000"/>
              </a:lnSpc>
              <a:buNone/>
            </a:pPr>
            <a:endParaRPr lang="pt-BR" sz="1500" dirty="0"/>
          </a:p>
          <a:p>
            <a:pPr marL="0" indent="0">
              <a:lnSpc>
                <a:spcPct val="90000"/>
              </a:lnSpc>
              <a:buNone/>
            </a:pPr>
            <a:r>
              <a:rPr lang="pt-BR" sz="1500" dirty="0"/>
              <a:t>Assim os testes já iniciam antes mesmo do desenvolvimento começar, e o desenvolvimento pode iniciar orientado a testes da forma mais efetiva e eficaz o possível.</a:t>
            </a:r>
          </a:p>
        </p:txBody>
      </p:sp>
      <p:pic>
        <p:nvPicPr>
          <p:cNvPr id="10" name="Graphic 9">
            <a:extLst>
              <a:ext uri="{FF2B5EF4-FFF2-40B4-BE49-F238E27FC236}">
                <a16:creationId xmlns:a16="http://schemas.microsoft.com/office/drawing/2014/main" id="{F05C36F1-2A3D-474B-88EA-03B47929CDD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11013780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Desenvolvimento de Testes Unitários</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lnSpcReduction="10000"/>
          </a:bodyPr>
          <a:lstStyle/>
          <a:p>
            <a:pPr marL="0" indent="0">
              <a:lnSpc>
                <a:spcPct val="90000"/>
              </a:lnSpc>
              <a:buNone/>
            </a:pPr>
            <a:r>
              <a:rPr lang="pt-BR" sz="1500" dirty="0"/>
              <a:t>Para o desenvolvimento dos testes unitários, podemos abordar eles de duas formas, uma se o QA já possui skill de programação ele mesmo pode programar os testes, da forma mais simples, utilizando de MOCK para as validações.</a:t>
            </a:r>
          </a:p>
          <a:p>
            <a:pPr marL="0" indent="0">
              <a:lnSpc>
                <a:spcPct val="90000"/>
              </a:lnSpc>
              <a:buNone/>
            </a:pPr>
            <a:endParaRPr lang="pt-BR" sz="1500" dirty="0"/>
          </a:p>
          <a:p>
            <a:pPr marL="0" indent="0">
              <a:lnSpc>
                <a:spcPct val="90000"/>
              </a:lnSpc>
              <a:buNone/>
            </a:pPr>
            <a:r>
              <a:rPr lang="pt-BR" sz="1500" dirty="0"/>
              <a:t>Ou o QA poderá escrever os testes como comentários e o DEV deverá criar os testes, porém com a mesma premissa de usar MOCK ao invés de dados reais da base de dados.</a:t>
            </a:r>
          </a:p>
          <a:p>
            <a:pPr marL="0" indent="0">
              <a:lnSpc>
                <a:spcPct val="90000"/>
              </a:lnSpc>
              <a:buNone/>
            </a:pPr>
            <a:endParaRPr lang="pt-BR" sz="1500" dirty="0"/>
          </a:p>
          <a:p>
            <a:pPr marL="0" indent="0">
              <a:lnSpc>
                <a:spcPct val="90000"/>
              </a:lnSpc>
              <a:buNone/>
            </a:pPr>
            <a:r>
              <a:rPr lang="pt-BR" sz="1500" dirty="0"/>
              <a:t>Usando o Mock para as validações de testes unitários, qualquer tipo de iteração com o banco ou serviço terceiro que não faça parte das nossas soluções poderá ser “substituído” ou seja, os testes das regras sempre funcionarão independente se a base de dados ou o serviço de terceiro estiverem quebrados. Uma das ferramentas que podem ser utilizadas para o Mock é o mockito, que é freeware completo, podendo ser usado pelo JUnit.</a:t>
            </a:r>
          </a:p>
        </p:txBody>
      </p:sp>
      <p:pic>
        <p:nvPicPr>
          <p:cNvPr id="10" name="Graphic 9" descr="Manual">
            <a:extLst>
              <a:ext uri="{FF2B5EF4-FFF2-40B4-BE49-F238E27FC236}">
                <a16:creationId xmlns:a16="http://schemas.microsoft.com/office/drawing/2014/main" id="{F05C36F1-2A3D-474B-88EA-03B47929CD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3962154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Desenvolvimento de Testes APIs</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fontScale="92500"/>
          </a:bodyPr>
          <a:lstStyle/>
          <a:p>
            <a:pPr marL="0" indent="0">
              <a:lnSpc>
                <a:spcPct val="90000"/>
              </a:lnSpc>
              <a:buNone/>
            </a:pPr>
            <a:r>
              <a:rPr lang="pt-BR" sz="1500" dirty="0"/>
              <a:t>Quando falamos de micro serviços e APIs para QA, muitas ferramentas podem ser abordadas, em nosso processo podemos usar duas das mais conhecidas </a:t>
            </a:r>
            <a:r>
              <a:rPr lang="pt-BR" sz="1500"/>
              <a:t>do mercado, </a:t>
            </a:r>
            <a:r>
              <a:rPr lang="pt-BR" sz="1500" dirty="0"/>
              <a:t>o Postman e </a:t>
            </a:r>
            <a:r>
              <a:rPr lang="pt-BR" sz="1500"/>
              <a:t>o JMeter. Também </a:t>
            </a:r>
            <a:r>
              <a:rPr lang="pt-BR" sz="1500" dirty="0"/>
              <a:t>podemos obter um auxílio da ferramenta Swagger para obter as primitivas e o contrato das mesmas.</a:t>
            </a:r>
          </a:p>
          <a:p>
            <a:pPr marL="0" indent="0">
              <a:lnSpc>
                <a:spcPct val="90000"/>
              </a:lnSpc>
              <a:buNone/>
            </a:pPr>
            <a:endParaRPr lang="pt-BR" sz="1500" dirty="0"/>
          </a:p>
          <a:p>
            <a:pPr marL="0" indent="0">
              <a:lnSpc>
                <a:spcPct val="90000"/>
              </a:lnSpc>
              <a:buNone/>
            </a:pPr>
            <a:r>
              <a:rPr lang="pt-BR" sz="1500" dirty="0"/>
              <a:t>Com o Postman podemos fazer testes pontuais durante o período de desenvolvimento, porém o JMeter tem uma forma mais maleável de se trabalhar, podendo ser integrado com o Jenkins e iniciado ao </a:t>
            </a:r>
            <a:r>
              <a:rPr lang="pt-BR" sz="1500" dirty="0" err="1"/>
              <a:t>buildar</a:t>
            </a:r>
            <a:r>
              <a:rPr lang="pt-BR" sz="1500" dirty="0"/>
              <a:t> o projeto, além de ter formas de validações muito mais eficientes, sendo pelo banco de dados, retorno da resposta, programação beanshell e outros tipos.</a:t>
            </a:r>
          </a:p>
          <a:p>
            <a:pPr marL="0" indent="0">
              <a:lnSpc>
                <a:spcPct val="90000"/>
              </a:lnSpc>
              <a:buNone/>
            </a:pPr>
            <a:endParaRPr lang="pt-BR" sz="1500" dirty="0"/>
          </a:p>
          <a:p>
            <a:pPr marL="0" indent="0">
              <a:lnSpc>
                <a:spcPct val="90000"/>
              </a:lnSpc>
              <a:buNone/>
            </a:pPr>
            <a:r>
              <a:rPr lang="pt-BR" sz="1500" dirty="0"/>
              <a:t>Para sanar o problema de quebra de contrato dos micro serviços, é sempre bom ter a automação de testes de requisição de APIs cobrindo o máximo possível das APIs do sistema, e sempre iniciada quando um build de homologação for iniciado por exemplo.</a:t>
            </a:r>
          </a:p>
        </p:txBody>
      </p:sp>
      <p:pic>
        <p:nvPicPr>
          <p:cNvPr id="10" name="Graphic 9" descr="Manual">
            <a:extLst>
              <a:ext uri="{FF2B5EF4-FFF2-40B4-BE49-F238E27FC236}">
                <a16:creationId xmlns:a16="http://schemas.microsoft.com/office/drawing/2014/main" id="{F05C36F1-2A3D-474B-88EA-03B47929CD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74429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Testes de Histórias</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a:bodyPr>
          <a:lstStyle/>
          <a:p>
            <a:pPr marL="0" indent="0">
              <a:lnSpc>
                <a:spcPct val="90000"/>
              </a:lnSpc>
              <a:buNone/>
            </a:pPr>
            <a:r>
              <a:rPr lang="pt-BR" sz="1500" dirty="0"/>
              <a:t>Com o desenvolvimento baseado em testes, os testes agora são mais voltados ao negócio, o QA poderá explorar caminhos mais abrangentes, e como ele está envolvido desde as análises e tem os critérios de aceite na ponta da língua poderá abordar os testes de maneira mais eficiente.</a:t>
            </a:r>
          </a:p>
          <a:p>
            <a:pPr marL="0" indent="0">
              <a:lnSpc>
                <a:spcPct val="90000"/>
              </a:lnSpc>
              <a:buNone/>
            </a:pPr>
            <a:endParaRPr lang="pt-BR" sz="1500" dirty="0"/>
          </a:p>
          <a:p>
            <a:pPr marL="0" indent="0">
              <a:lnSpc>
                <a:spcPct val="90000"/>
              </a:lnSpc>
              <a:buNone/>
            </a:pPr>
            <a:r>
              <a:rPr lang="pt-BR" sz="1500" dirty="0"/>
              <a:t>Os testes poderão usar os recursos como Postman e outras ferramentas de auxílio, porém serão mais voltados a pegar problemas de negócio e eventuais problemas visuais na tela.</a:t>
            </a:r>
          </a:p>
        </p:txBody>
      </p:sp>
      <p:pic>
        <p:nvPicPr>
          <p:cNvPr id="10" name="Graphic 9" descr="Lupa">
            <a:extLst>
              <a:ext uri="{FF2B5EF4-FFF2-40B4-BE49-F238E27FC236}">
                <a16:creationId xmlns:a16="http://schemas.microsoft.com/office/drawing/2014/main" id="{F05C36F1-2A3D-474B-88EA-03B47929CD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2173404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Criação de Casos de Testes</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lnSpcReduction="10000"/>
          </a:bodyPr>
          <a:lstStyle/>
          <a:p>
            <a:pPr marL="0" indent="0">
              <a:lnSpc>
                <a:spcPct val="90000"/>
              </a:lnSpc>
              <a:buNone/>
            </a:pPr>
            <a:r>
              <a:rPr lang="pt-BR" sz="1500" dirty="0"/>
              <a:t>Para que exista um histórico e um passo a passo de como validar as rotinas, até mesmo para que a automação seja mais eficaz e eficiente, os QAs irão criar casos de testes.</a:t>
            </a:r>
          </a:p>
          <a:p>
            <a:pPr marL="0" indent="0">
              <a:lnSpc>
                <a:spcPct val="90000"/>
              </a:lnSpc>
              <a:buNone/>
            </a:pPr>
            <a:endParaRPr lang="pt-BR" sz="1500" dirty="0"/>
          </a:p>
          <a:p>
            <a:pPr marL="0" indent="0">
              <a:lnSpc>
                <a:spcPct val="90000"/>
              </a:lnSpc>
              <a:buNone/>
            </a:pPr>
            <a:r>
              <a:rPr lang="pt-BR" sz="1500" dirty="0"/>
              <a:t>O padrão poderá ser definido como o mais ágil, podendo ser desde a documentos contendo o objetivo, pré-requisitos, passo a passo e resultado esperado dos casos, até usar ferramentas especiais para isso, como o TestLink.</a:t>
            </a:r>
          </a:p>
          <a:p>
            <a:pPr marL="0" indent="0">
              <a:lnSpc>
                <a:spcPct val="90000"/>
              </a:lnSpc>
              <a:buNone/>
            </a:pPr>
            <a:endParaRPr lang="pt-BR" sz="1500" dirty="0"/>
          </a:p>
          <a:p>
            <a:pPr marL="0" indent="0">
              <a:lnSpc>
                <a:spcPct val="90000"/>
              </a:lnSpc>
              <a:buNone/>
            </a:pPr>
            <a:r>
              <a:rPr lang="pt-BR" sz="1500" dirty="0"/>
              <a:t>O importante é ter o que foi testado documentado, e o documento seja usado posteriormente.</a:t>
            </a:r>
          </a:p>
          <a:p>
            <a:pPr marL="0" indent="0">
              <a:lnSpc>
                <a:spcPct val="90000"/>
              </a:lnSpc>
              <a:buNone/>
            </a:pPr>
            <a:endParaRPr lang="pt-BR" sz="1500" dirty="0"/>
          </a:p>
          <a:p>
            <a:pPr marL="0" indent="0">
              <a:lnSpc>
                <a:spcPct val="90000"/>
              </a:lnSpc>
              <a:buNone/>
            </a:pPr>
            <a:r>
              <a:rPr lang="pt-BR" sz="1500" dirty="0"/>
              <a:t>O DC poderá usar dos documentos também para criar as documentações.</a:t>
            </a:r>
          </a:p>
        </p:txBody>
      </p:sp>
      <p:pic>
        <p:nvPicPr>
          <p:cNvPr id="10" name="Graphic 9" descr="Documento">
            <a:extLst>
              <a:ext uri="{FF2B5EF4-FFF2-40B4-BE49-F238E27FC236}">
                <a16:creationId xmlns:a16="http://schemas.microsoft.com/office/drawing/2014/main" id="{F05C36F1-2A3D-474B-88EA-03B47929CD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3415200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fontScale="90000"/>
          </a:bodyPr>
          <a:lstStyle/>
          <a:p>
            <a:r>
              <a:rPr lang="pt-BR" dirty="0"/>
              <a:t>Metodologias e Ferramentas QA – Automação de Testes</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7199220" cy="3632200"/>
          </a:xfrm>
        </p:spPr>
        <p:txBody>
          <a:bodyPr anchor="t">
            <a:normAutofit lnSpcReduction="10000"/>
          </a:bodyPr>
          <a:lstStyle/>
          <a:p>
            <a:pPr marL="0" indent="0">
              <a:lnSpc>
                <a:spcPct val="90000"/>
              </a:lnSpc>
              <a:buNone/>
            </a:pPr>
            <a:r>
              <a:rPr lang="pt-BR" sz="1500" dirty="0"/>
              <a:t>A automação de testes se dá necessária sempre.</a:t>
            </a:r>
          </a:p>
          <a:p>
            <a:pPr marL="0" indent="0">
              <a:lnSpc>
                <a:spcPct val="90000"/>
              </a:lnSpc>
              <a:buNone/>
            </a:pPr>
            <a:r>
              <a:rPr lang="pt-BR" sz="1500" dirty="0"/>
              <a:t>Com ela o time de sustentação passa a não ficar sobrecarregado com problemas que já ocorreram e podem ocorrer novamente.</a:t>
            </a:r>
          </a:p>
          <a:p>
            <a:pPr marL="0" indent="0">
              <a:lnSpc>
                <a:spcPct val="90000"/>
              </a:lnSpc>
              <a:buNone/>
            </a:pPr>
            <a:r>
              <a:rPr lang="pt-BR" sz="1500" dirty="0"/>
              <a:t>A automação poderá ser feita também no momento da criação dos testes unitários, por exemplo com JUnit com integração com Selenium WebDriver.</a:t>
            </a:r>
          </a:p>
          <a:p>
            <a:pPr marL="0" indent="0">
              <a:lnSpc>
                <a:spcPct val="90000"/>
              </a:lnSpc>
              <a:buNone/>
            </a:pPr>
            <a:r>
              <a:rPr lang="pt-BR" sz="1500" dirty="0"/>
              <a:t>Para a automação seria interessante sempre um time paralelo ou um integrante na célula especializado e que possa dispor de tempo para tal.</a:t>
            </a:r>
          </a:p>
          <a:p>
            <a:pPr marL="0" indent="0">
              <a:lnSpc>
                <a:spcPct val="90000"/>
              </a:lnSpc>
              <a:buNone/>
            </a:pPr>
            <a:r>
              <a:rPr lang="pt-BR" sz="1500" dirty="0"/>
              <a:t>Algumas ferramentas podem ser usadas de acordo com a linguagem.</a:t>
            </a:r>
          </a:p>
          <a:p>
            <a:pPr marL="0" indent="0">
              <a:lnSpc>
                <a:spcPct val="90000"/>
              </a:lnSpc>
              <a:buNone/>
            </a:pPr>
            <a:r>
              <a:rPr lang="pt-BR" sz="1500" dirty="0"/>
              <a:t>Eu recomendaria usar o JUnit com Selenium WebDriver para a automação, já que possui uma documentação abrangente e muitas comunidades, além de ser gratuito.</a:t>
            </a:r>
          </a:p>
          <a:p>
            <a:pPr marL="0" indent="0">
              <a:lnSpc>
                <a:spcPct val="90000"/>
              </a:lnSpc>
              <a:buNone/>
            </a:pPr>
            <a:r>
              <a:rPr lang="pt-BR" sz="1500" dirty="0"/>
              <a:t>Mas outras ferramentas estão disponíveis no mercado como o TestComplete e até mesmo o Visual Studio Enterprise.</a:t>
            </a:r>
          </a:p>
        </p:txBody>
      </p:sp>
      <p:pic>
        <p:nvPicPr>
          <p:cNvPr id="10" name="Graphic 9" descr="Robô">
            <a:extLst>
              <a:ext uri="{FF2B5EF4-FFF2-40B4-BE49-F238E27FC236}">
                <a16:creationId xmlns:a16="http://schemas.microsoft.com/office/drawing/2014/main" id="{F05C36F1-2A3D-474B-88EA-03B47929CD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66138" y="2814638"/>
            <a:ext cx="2913062" cy="2913062"/>
          </a:xfrm>
          <a:prstGeom prst="roundRect">
            <a:avLst>
              <a:gd name="adj" fmla="val 3876"/>
            </a:avLst>
          </a:prstGeom>
          <a:ln>
            <a:solidFill>
              <a:schemeClr val="accent1"/>
            </a:solidFill>
          </a:ln>
          <a:effectLst>
            <a:reflection blurRad="6350" stA="52000" endA="300" endPos="35000" dir="5400000" sy="-100000" algn="bl" rotWithShape="0"/>
          </a:effectLst>
        </p:spPr>
      </p:pic>
    </p:spTree>
    <p:extLst>
      <p:ext uri="{BB962C8B-B14F-4D97-AF65-F5344CB8AC3E}">
        <p14:creationId xmlns:p14="http://schemas.microsoft.com/office/powerpoint/2010/main" val="3611923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965200" y="1218476"/>
            <a:ext cx="3187318" cy="4421050"/>
          </a:xfrm>
          <a:effectLst/>
        </p:spPr>
        <p:txBody>
          <a:bodyPr anchor="ctr">
            <a:normAutofit/>
          </a:bodyPr>
          <a:lstStyle/>
          <a:p>
            <a:pPr algn="r"/>
            <a:r>
              <a:rPr lang="pt-BR" sz="3200">
                <a:solidFill>
                  <a:schemeClr val="tx1"/>
                </a:solidFill>
              </a:rPr>
              <a:t>Resumo da Solução</a:t>
            </a:r>
          </a:p>
        </p:txBody>
      </p:sp>
      <p:cxnSp>
        <p:nvCxnSpPr>
          <p:cNvPr id="13" name="Straight Connector 12">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5146751" y="1218475"/>
            <a:ext cx="6080050" cy="5038634"/>
          </a:xfrm>
          <a:effectLst/>
        </p:spPr>
        <p:txBody>
          <a:bodyPr>
            <a:normAutofit/>
          </a:bodyPr>
          <a:lstStyle/>
          <a:p>
            <a:pPr marL="0" indent="0">
              <a:lnSpc>
                <a:spcPct val="90000"/>
              </a:lnSpc>
              <a:buNone/>
            </a:pPr>
            <a:r>
              <a:rPr lang="pt-BR" sz="1400" dirty="0"/>
              <a:t>Resumidamente, a solução se dá usando o JUnit como ferramenta para a criação de testes de API, podendo fazer Asserts até mesmo de banco de dados para não ocorrer quebra de contratos.</a:t>
            </a:r>
          </a:p>
          <a:p>
            <a:pPr marL="0" indent="0">
              <a:lnSpc>
                <a:spcPct val="90000"/>
              </a:lnSpc>
              <a:buNone/>
            </a:pPr>
            <a:endParaRPr lang="pt-BR" sz="1400" dirty="0"/>
          </a:p>
          <a:p>
            <a:pPr marL="0" indent="0">
              <a:lnSpc>
                <a:spcPct val="90000"/>
              </a:lnSpc>
              <a:buNone/>
            </a:pPr>
            <a:r>
              <a:rPr lang="pt-BR" sz="1400" dirty="0"/>
              <a:t>E para os testes unitários funcionarem corretamente sem dependência, as informações necessárias podem ser mockadas por ferramentas como o mockito.</a:t>
            </a:r>
          </a:p>
          <a:p>
            <a:pPr marL="0" indent="0">
              <a:lnSpc>
                <a:spcPct val="90000"/>
              </a:lnSpc>
              <a:buNone/>
            </a:pPr>
            <a:endParaRPr lang="pt-BR" sz="1400" dirty="0"/>
          </a:p>
          <a:p>
            <a:pPr marL="0" indent="0">
              <a:lnSpc>
                <a:spcPct val="90000"/>
              </a:lnSpc>
              <a:buNone/>
            </a:pPr>
            <a:r>
              <a:rPr lang="pt-BR" sz="1400" dirty="0"/>
              <a:t>A automação de testes de Interface pode ser abordada com JUnit com Selenium WebDriver, que é extremamente completa, podendo validar os campos e podendo se utilizar de Ids, classes e até Xpath, e podendo efetuar validações de banco de dados.</a:t>
            </a:r>
          </a:p>
          <a:p>
            <a:pPr marL="0" indent="0">
              <a:lnSpc>
                <a:spcPct val="90000"/>
              </a:lnSpc>
              <a:buNone/>
            </a:pPr>
            <a:endParaRPr lang="pt-BR" sz="1400" dirty="0"/>
          </a:p>
          <a:p>
            <a:pPr marL="0" indent="0">
              <a:lnSpc>
                <a:spcPct val="90000"/>
              </a:lnSpc>
              <a:buNone/>
            </a:pPr>
            <a:r>
              <a:rPr lang="pt-BR" sz="1400" dirty="0"/>
              <a:t>Em suma, quando o processo flui com o QA sendo envolvido do início ao fim do processo, a qualidade nasce por espontaneidade na célula, e o a célula inteira acaba sendo envolvida pelo espirito QA, fazendo o processo sustentável e maleável o suficiente em praticamente qualquer épico.</a:t>
            </a:r>
          </a:p>
        </p:txBody>
      </p:sp>
    </p:spTree>
    <p:extLst>
      <p:ext uri="{BB962C8B-B14F-4D97-AF65-F5344CB8AC3E}">
        <p14:creationId xmlns:p14="http://schemas.microsoft.com/office/powerpoint/2010/main" val="270282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a:effectLst/>
        </p:spPr>
        <p:txBody>
          <a:bodyPr anchor="ctr">
            <a:normAutofit/>
          </a:bodyPr>
          <a:lstStyle/>
          <a:p>
            <a:pPr algn="ctr"/>
            <a:r>
              <a:rPr lang="pt-BR" sz="2800">
                <a:solidFill>
                  <a:schemeClr val="tx1"/>
                </a:solidFill>
              </a:rPr>
              <a:t>P2019SERA</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ítulo 2">
            <a:extLst>
              <a:ext uri="{FF2B5EF4-FFF2-40B4-BE49-F238E27FC236}">
                <a16:creationId xmlns:a16="http://schemas.microsoft.com/office/drawing/2014/main" id="{A1746CAB-9407-462A-A742-952B6AE12C7F}"/>
              </a:ext>
            </a:extLst>
          </p:cNvPr>
          <p:cNvSpPr>
            <a:spLocks noGrp="1"/>
          </p:cNvSpPr>
          <p:nvPr>
            <p:ph idx="1"/>
          </p:nvPr>
        </p:nvSpPr>
        <p:spPr>
          <a:xfrm>
            <a:off x="1115732" y="2222287"/>
            <a:ext cx="9966953" cy="3636511"/>
          </a:xfrm>
          <a:effectLst/>
        </p:spPr>
        <p:txBody>
          <a:bodyPr>
            <a:normAutofit/>
          </a:bodyPr>
          <a:lstStyle/>
          <a:p>
            <a:pPr marL="0" indent="0">
              <a:buNone/>
            </a:pPr>
            <a:r>
              <a:rPr lang="pt-BR" dirty="0"/>
              <a:t>Foi dado o codinome </a:t>
            </a:r>
            <a:r>
              <a:rPr lang="pt-BR" b="1" dirty="0"/>
              <a:t>P2019SERA</a:t>
            </a:r>
            <a:r>
              <a:rPr lang="pt-BR" dirty="0"/>
              <a:t> para o desafio proposto.</a:t>
            </a:r>
          </a:p>
          <a:p>
            <a:pPr marL="0" indent="0">
              <a:buNone/>
            </a:pPr>
            <a:endParaRPr lang="pt-BR" dirty="0"/>
          </a:p>
          <a:p>
            <a:pPr marL="0" indent="0">
              <a:buNone/>
            </a:pPr>
            <a:r>
              <a:rPr lang="pt-BR" dirty="0"/>
              <a:t>Estarei abordando os problemas encontrados e como seriam sanados.</a:t>
            </a:r>
          </a:p>
          <a:p>
            <a:pPr marL="0" indent="0">
              <a:buNone/>
            </a:pPr>
            <a:endParaRPr lang="pt-BR" dirty="0"/>
          </a:p>
          <a:p>
            <a:pPr marL="0" indent="0">
              <a:buNone/>
            </a:pPr>
            <a:r>
              <a:rPr lang="pt-BR" dirty="0"/>
              <a:t>Estarei me baseando inteiramente em metodologias e ferramentas em que já apliquei e pude vivenciar a eficiência.</a:t>
            </a:r>
          </a:p>
        </p:txBody>
      </p:sp>
    </p:spTree>
    <p:extLst>
      <p:ext uri="{BB962C8B-B14F-4D97-AF65-F5344CB8AC3E}">
        <p14:creationId xmlns:p14="http://schemas.microsoft.com/office/powerpoint/2010/main" val="22182226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1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152681A7-3D9D-42DB-860A-D76A3DFEF7F3}"/>
              </a:ext>
            </a:extLst>
          </p:cNvPr>
          <p:cNvSpPr>
            <a:spLocks noGrp="1"/>
          </p:cNvSpPr>
          <p:nvPr>
            <p:ph type="title"/>
          </p:nvPr>
        </p:nvSpPr>
        <p:spPr>
          <a:xfrm>
            <a:off x="266705" y="1218476"/>
            <a:ext cx="4190995" cy="4421050"/>
          </a:xfrm>
          <a:effectLst/>
        </p:spPr>
        <p:txBody>
          <a:bodyPr anchor="ctr">
            <a:normAutofit/>
          </a:bodyPr>
          <a:lstStyle/>
          <a:p>
            <a:pPr algn="r"/>
            <a:r>
              <a:rPr lang="pt-BR" sz="3200" dirty="0">
                <a:solidFill>
                  <a:schemeClr val="tx1"/>
                </a:solidFill>
              </a:rPr>
              <a:t>O Time Não tem um QA, o Time é o QA.</a:t>
            </a:r>
          </a:p>
        </p:txBody>
      </p:sp>
      <p:cxnSp>
        <p:nvCxnSpPr>
          <p:cNvPr id="25" name="Straight Connector 1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pic>
        <p:nvPicPr>
          <p:cNvPr id="7" name="Espaço Reservado para Conteúdo 6">
            <a:extLst>
              <a:ext uri="{FF2B5EF4-FFF2-40B4-BE49-F238E27FC236}">
                <a16:creationId xmlns:a16="http://schemas.microsoft.com/office/drawing/2014/main" id="{35C0485C-3AC8-4402-9E33-F0DC469ACD2D}"/>
              </a:ext>
            </a:extLst>
          </p:cNvPr>
          <p:cNvPicPr>
            <a:picLocks noGrp="1" noChangeAspect="1"/>
          </p:cNvPicPr>
          <p:nvPr>
            <p:ph idx="1"/>
          </p:nvPr>
        </p:nvPicPr>
        <p:blipFill>
          <a:blip r:embed="rId2"/>
          <a:stretch>
            <a:fillRect/>
          </a:stretch>
        </p:blipFill>
        <p:spPr>
          <a:xfrm>
            <a:off x="6281737" y="2000250"/>
            <a:ext cx="3810000" cy="2857500"/>
          </a:xfrm>
          <a:effectLst/>
        </p:spPr>
      </p:pic>
      <p:sp>
        <p:nvSpPr>
          <p:cNvPr id="8" name="CaixaDeTexto 7">
            <a:extLst>
              <a:ext uri="{FF2B5EF4-FFF2-40B4-BE49-F238E27FC236}">
                <a16:creationId xmlns:a16="http://schemas.microsoft.com/office/drawing/2014/main" id="{5864BAB2-BAD2-4251-884C-F2D411D94B9D}"/>
              </a:ext>
            </a:extLst>
          </p:cNvPr>
          <p:cNvSpPr txBox="1"/>
          <p:nvPr/>
        </p:nvSpPr>
        <p:spPr>
          <a:xfrm>
            <a:off x="266705" y="6348548"/>
            <a:ext cx="2358929" cy="369332"/>
          </a:xfrm>
          <a:prstGeom prst="rect">
            <a:avLst/>
          </a:prstGeom>
          <a:noFill/>
        </p:spPr>
        <p:txBody>
          <a:bodyPr wrap="square" rtlCol="0">
            <a:spAutoFit/>
          </a:bodyPr>
          <a:lstStyle/>
          <a:p>
            <a:r>
              <a:rPr lang="pt-BR" dirty="0"/>
              <a:t>Gerson Willer Pinto</a:t>
            </a:r>
          </a:p>
        </p:txBody>
      </p:sp>
    </p:spTree>
    <p:extLst>
      <p:ext uri="{BB962C8B-B14F-4D97-AF65-F5344CB8AC3E}">
        <p14:creationId xmlns:p14="http://schemas.microsoft.com/office/powerpoint/2010/main" val="213175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a:effectLst/>
        </p:spPr>
        <p:txBody>
          <a:bodyPr anchor="ctr">
            <a:normAutofit/>
          </a:bodyPr>
          <a:lstStyle/>
          <a:p>
            <a:pPr algn="ctr"/>
            <a:r>
              <a:rPr lang="pt-BR" sz="2800" dirty="0">
                <a:solidFill>
                  <a:schemeClr val="tx1"/>
                </a:solidFill>
              </a:rPr>
              <a:t>Pontos importantes</a:t>
            </a:r>
          </a:p>
        </p:txBody>
      </p:sp>
      <p:sp>
        <p:nvSpPr>
          <p:cNvPr id="24" name="Freeform: Shape 23">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ítulo 2">
            <a:extLst>
              <a:ext uri="{FF2B5EF4-FFF2-40B4-BE49-F238E27FC236}">
                <a16:creationId xmlns:a16="http://schemas.microsoft.com/office/drawing/2014/main" id="{A1746CAB-9407-462A-A742-952B6AE12C7F}"/>
              </a:ext>
            </a:extLst>
          </p:cNvPr>
          <p:cNvSpPr>
            <a:spLocks noGrp="1"/>
          </p:cNvSpPr>
          <p:nvPr>
            <p:ph idx="1"/>
          </p:nvPr>
        </p:nvSpPr>
        <p:spPr>
          <a:xfrm>
            <a:off x="1115732" y="2222287"/>
            <a:ext cx="9966953" cy="3636511"/>
          </a:xfrm>
          <a:effectLst/>
        </p:spPr>
        <p:txBody>
          <a:bodyPr>
            <a:normAutofit/>
          </a:bodyPr>
          <a:lstStyle/>
          <a:p>
            <a:pPr marL="0" indent="0">
              <a:buNone/>
            </a:pPr>
            <a:r>
              <a:rPr lang="pt-BR" dirty="0"/>
              <a:t>Alguns pontos importantes a se enaltecer:</a:t>
            </a:r>
          </a:p>
          <a:p>
            <a:r>
              <a:rPr lang="pt-BR" dirty="0"/>
              <a:t>Projeto em andamento</a:t>
            </a:r>
          </a:p>
          <a:p>
            <a:r>
              <a:rPr lang="pt-BR" dirty="0"/>
              <a:t>Time de QA, provavelmente diluído nas células</a:t>
            </a:r>
          </a:p>
          <a:p>
            <a:r>
              <a:rPr lang="pt-BR" dirty="0"/>
              <a:t>Metodologia SCRUM</a:t>
            </a:r>
          </a:p>
          <a:p>
            <a:r>
              <a:rPr lang="pt-BR" dirty="0"/>
              <a:t>Sistema em Micro Serviços (Provavelmente com APIs)</a:t>
            </a:r>
          </a:p>
          <a:p>
            <a:pPr marL="0" indent="0">
              <a:buNone/>
            </a:pPr>
            <a:endParaRPr lang="pt-BR" dirty="0"/>
          </a:p>
          <a:p>
            <a:pPr marL="0" indent="0">
              <a:buNone/>
            </a:pPr>
            <a:r>
              <a:rPr lang="pt-BR" dirty="0"/>
              <a:t>Com esses pontos bem enaltecidos, podemos procurar a melhor forma de incluir uma metodologia de QA dentro do SDLC.</a:t>
            </a:r>
          </a:p>
        </p:txBody>
      </p:sp>
    </p:spTree>
    <p:extLst>
      <p:ext uri="{BB962C8B-B14F-4D97-AF65-F5344CB8AC3E}">
        <p14:creationId xmlns:p14="http://schemas.microsoft.com/office/powerpoint/2010/main" val="4152802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a:effectLst/>
        </p:spPr>
        <p:txBody>
          <a:bodyPr anchor="ctr">
            <a:normAutofit/>
          </a:bodyPr>
          <a:lstStyle/>
          <a:p>
            <a:pPr algn="ctr"/>
            <a:r>
              <a:rPr lang="pt-BR" sz="2800">
                <a:solidFill>
                  <a:schemeClr val="tx1"/>
                </a:solidFill>
              </a:rPr>
              <a:t>Problemas eminentes</a:t>
            </a:r>
          </a:p>
        </p:txBody>
      </p:sp>
      <p:sp>
        <p:nvSpPr>
          <p:cNvPr id="27" name="Freeform: Shape 2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ítulo 2">
            <a:extLst>
              <a:ext uri="{FF2B5EF4-FFF2-40B4-BE49-F238E27FC236}">
                <a16:creationId xmlns:a16="http://schemas.microsoft.com/office/drawing/2014/main" id="{A1746CAB-9407-462A-A742-952B6AE12C7F}"/>
              </a:ext>
            </a:extLst>
          </p:cNvPr>
          <p:cNvSpPr>
            <a:spLocks noGrp="1"/>
          </p:cNvSpPr>
          <p:nvPr>
            <p:ph idx="1"/>
          </p:nvPr>
        </p:nvSpPr>
        <p:spPr>
          <a:xfrm>
            <a:off x="1115732" y="2222287"/>
            <a:ext cx="9966953" cy="3636511"/>
          </a:xfrm>
          <a:effectLst/>
        </p:spPr>
        <p:txBody>
          <a:bodyPr>
            <a:normAutofit/>
          </a:bodyPr>
          <a:lstStyle/>
          <a:p>
            <a:pPr marL="0" indent="0">
              <a:buNone/>
            </a:pPr>
            <a:r>
              <a:rPr lang="pt-BR" dirty="0"/>
              <a:t>Analisando o desafio, pude encontrar alguns problemas que podem afetar o SDLC como um todo, sendo eles:</a:t>
            </a:r>
          </a:p>
          <a:p>
            <a:r>
              <a:rPr lang="pt-BR" dirty="0"/>
              <a:t>Provável falta de metodologias e ferramentas de qualidade</a:t>
            </a:r>
          </a:p>
          <a:p>
            <a:r>
              <a:rPr lang="pt-BR" dirty="0"/>
              <a:t>Dependência de informações externas</a:t>
            </a:r>
          </a:p>
          <a:p>
            <a:r>
              <a:rPr lang="pt-BR" dirty="0"/>
              <a:t>Quebra de contratos</a:t>
            </a:r>
          </a:p>
          <a:p>
            <a:pPr marL="0" indent="0">
              <a:buNone/>
            </a:pPr>
            <a:endParaRPr lang="pt-BR" dirty="0"/>
          </a:p>
          <a:p>
            <a:pPr marL="0" indent="0">
              <a:buNone/>
            </a:pPr>
            <a:r>
              <a:rPr lang="pt-BR" dirty="0"/>
              <a:t>Estes três itens se não tratados podem gerar prejuízo a médio/longo prazo.</a:t>
            </a:r>
          </a:p>
        </p:txBody>
      </p:sp>
    </p:spTree>
    <p:extLst>
      <p:ext uri="{BB962C8B-B14F-4D97-AF65-F5344CB8AC3E}">
        <p14:creationId xmlns:p14="http://schemas.microsoft.com/office/powerpoint/2010/main" val="3616451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effectLst/>
        </p:spPr>
        <p:txBody>
          <a:bodyPr anchor="ctr">
            <a:normAutofit/>
          </a:bodyPr>
          <a:lstStyle/>
          <a:p>
            <a:pPr algn="ctr"/>
            <a:r>
              <a:rPr lang="pt-BR" sz="2800">
                <a:solidFill>
                  <a:schemeClr val="tx1"/>
                </a:solidFill>
              </a:rPr>
              <a:t>Problemas eminentes</a:t>
            </a:r>
          </a:p>
        </p:txBody>
      </p:sp>
      <p:sp>
        <p:nvSpPr>
          <p:cNvPr id="3" name="Subtítulo 2">
            <a:extLst>
              <a:ext uri="{FF2B5EF4-FFF2-40B4-BE49-F238E27FC236}">
                <a16:creationId xmlns:a16="http://schemas.microsoft.com/office/drawing/2014/main" id="{A1746CAB-9407-462A-A742-952B6AE12C7F}"/>
              </a:ext>
            </a:extLst>
          </p:cNvPr>
          <p:cNvSpPr>
            <a:spLocks noGrp="1"/>
          </p:cNvSpPr>
          <p:nvPr>
            <p:ph sz="half" idx="1"/>
          </p:nvPr>
        </p:nvSpPr>
        <p:spPr>
          <a:xfrm>
            <a:off x="818712" y="2222288"/>
            <a:ext cx="10563286" cy="1539816"/>
          </a:xfrm>
          <a:effectLst/>
        </p:spPr>
        <p:txBody>
          <a:bodyPr anchor="t">
            <a:normAutofit/>
          </a:bodyPr>
          <a:lstStyle/>
          <a:p>
            <a:pPr marL="0" indent="0">
              <a:buNone/>
            </a:pPr>
            <a:r>
              <a:rPr lang="pt-BR" dirty="0"/>
              <a:t>Quando um time não trabalha em sinergia com o QA ambos tendem a se separar, fazendo o QA se isolar em apenas um ponto no processo, fazendo com que todos pensem que ele é a Qualidade do time. </a:t>
            </a:r>
          </a:p>
        </p:txBody>
      </p:sp>
      <p:pic>
        <p:nvPicPr>
          <p:cNvPr id="6" name="Espaço Reservado para Conteúdo 5">
            <a:extLst>
              <a:ext uri="{FF2B5EF4-FFF2-40B4-BE49-F238E27FC236}">
                <a16:creationId xmlns:a16="http://schemas.microsoft.com/office/drawing/2014/main" id="{F2CA7FDB-093B-4511-AD27-F68F3941A1A6}"/>
              </a:ext>
            </a:extLst>
          </p:cNvPr>
          <p:cNvPicPr>
            <a:picLocks noGrp="1" noChangeAspect="1"/>
          </p:cNvPicPr>
          <p:nvPr>
            <p:ph sz="half" idx="2"/>
          </p:nvPr>
        </p:nvPicPr>
        <p:blipFill>
          <a:blip r:embed="rId2"/>
          <a:stretch>
            <a:fillRect/>
          </a:stretch>
        </p:blipFill>
        <p:spPr>
          <a:xfrm>
            <a:off x="4476749" y="2992196"/>
            <a:ext cx="3238500" cy="2428875"/>
          </a:xfrm>
          <a:effectLst>
            <a:outerShdw blurRad="50800" dist="38100" dir="13500000" algn="br" rotWithShape="0">
              <a:prstClr val="black">
                <a:alpha val="40000"/>
              </a:prstClr>
            </a:outerShdw>
          </a:effectLst>
        </p:spPr>
      </p:pic>
      <p:sp>
        <p:nvSpPr>
          <p:cNvPr id="9" name="Subtítulo 2">
            <a:extLst>
              <a:ext uri="{FF2B5EF4-FFF2-40B4-BE49-F238E27FC236}">
                <a16:creationId xmlns:a16="http://schemas.microsoft.com/office/drawing/2014/main" id="{C00A73E6-0B5E-4B00-A358-291AE8677F51}"/>
              </a:ext>
            </a:extLst>
          </p:cNvPr>
          <p:cNvSpPr txBox="1">
            <a:spLocks/>
          </p:cNvSpPr>
          <p:nvPr/>
        </p:nvSpPr>
        <p:spPr>
          <a:xfrm>
            <a:off x="810000" y="5625628"/>
            <a:ext cx="10571998" cy="963082"/>
          </a:xfrm>
          <a:prstGeom prst="rect">
            <a:avLst/>
          </a:prstGeom>
          <a:effectLst/>
        </p:spPr>
        <p:txBody>
          <a:bodyPr vert="horz" lIns="91440" tIns="45720" rIns="91440" bIns="45720" rtlCol="0"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Font typeface="Wingdings 2" charset="2"/>
              <a:buNone/>
            </a:pPr>
            <a:r>
              <a:rPr lang="pt-BR" dirty="0"/>
              <a:t>Assim erros serão mais frequentes e o time terá cada vez menos tempo de atuar nos testes de maior impacto.</a:t>
            </a:r>
          </a:p>
        </p:txBody>
      </p:sp>
    </p:spTree>
    <p:extLst>
      <p:ext uri="{BB962C8B-B14F-4D97-AF65-F5344CB8AC3E}">
        <p14:creationId xmlns:p14="http://schemas.microsoft.com/office/powerpoint/2010/main" val="3783509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965200" y="1218476"/>
            <a:ext cx="3187318" cy="4421050"/>
          </a:xfrm>
          <a:effectLst/>
        </p:spPr>
        <p:txBody>
          <a:bodyPr anchor="ctr">
            <a:normAutofit/>
          </a:bodyPr>
          <a:lstStyle/>
          <a:p>
            <a:pPr algn="r"/>
            <a:r>
              <a:rPr lang="pt-BR" sz="3200">
                <a:solidFill>
                  <a:schemeClr val="tx1"/>
                </a:solidFill>
              </a:rPr>
              <a:t>Solução dos Problemas</a:t>
            </a:r>
          </a:p>
        </p:txBody>
      </p:sp>
      <p:cxnSp>
        <p:nvCxnSpPr>
          <p:cNvPr id="20" name="Straight Connector 1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A1746CAB-9407-462A-A742-952B6AE12C7F}"/>
              </a:ext>
            </a:extLst>
          </p:cNvPr>
          <p:cNvSpPr>
            <a:spLocks noGrp="1"/>
          </p:cNvSpPr>
          <p:nvPr>
            <p:ph idx="1"/>
          </p:nvPr>
        </p:nvSpPr>
        <p:spPr>
          <a:xfrm>
            <a:off x="5146751" y="1218475"/>
            <a:ext cx="6080050" cy="4421051"/>
          </a:xfrm>
          <a:effectLst/>
        </p:spPr>
        <p:txBody>
          <a:bodyPr>
            <a:normAutofit/>
          </a:bodyPr>
          <a:lstStyle/>
          <a:p>
            <a:pPr marL="0" indent="0">
              <a:buNone/>
            </a:pPr>
            <a:r>
              <a:rPr lang="pt-BR" sz="1600"/>
              <a:t>Ao analisar todos os pontos e problemas, é clara a falta de metodologia e ferramentas, além da falta de </a:t>
            </a:r>
            <a:r>
              <a:rPr lang="pt-BR" sz="1600" b="1"/>
              <a:t>evangelizadores</a:t>
            </a:r>
            <a:r>
              <a:rPr lang="pt-BR" sz="1600"/>
              <a:t> de qualidade.</a:t>
            </a:r>
          </a:p>
          <a:p>
            <a:pPr marL="0" indent="0">
              <a:buNone/>
            </a:pPr>
            <a:endParaRPr lang="pt-BR" sz="1600"/>
          </a:p>
          <a:p>
            <a:pPr marL="0" indent="0">
              <a:buNone/>
            </a:pPr>
            <a:r>
              <a:rPr lang="pt-BR" sz="1600"/>
              <a:t>Para que os problemas possam ser sanados toda a SDLC deverá passar por pequenas mudanças, e a cultura do time terá de ser adaptada para que todos passem a pensar em qualidade no mesmo nível, assim o restante dos problemas será diluído como um efeito dominó.</a:t>
            </a:r>
          </a:p>
          <a:p>
            <a:pPr marL="0" indent="0">
              <a:buNone/>
            </a:pPr>
            <a:endParaRPr lang="pt-BR" sz="1600"/>
          </a:p>
          <a:p>
            <a:pPr marL="0" indent="0">
              <a:buNone/>
            </a:pPr>
            <a:r>
              <a:rPr lang="pt-BR" sz="1600"/>
              <a:t>Vamos começar com o nosso processo.</a:t>
            </a:r>
          </a:p>
        </p:txBody>
      </p:sp>
    </p:spTree>
    <p:extLst>
      <p:ext uri="{BB962C8B-B14F-4D97-AF65-F5344CB8AC3E}">
        <p14:creationId xmlns:p14="http://schemas.microsoft.com/office/powerpoint/2010/main" val="1856094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a:bodyPr>
          <a:lstStyle/>
          <a:p>
            <a:r>
              <a:rPr lang="pt-BR" dirty="0"/>
              <a:t>Processo</a:t>
            </a:r>
          </a:p>
        </p:txBody>
      </p:sp>
      <p:pic>
        <p:nvPicPr>
          <p:cNvPr id="7" name="Imagem 6">
            <a:extLst>
              <a:ext uri="{FF2B5EF4-FFF2-40B4-BE49-F238E27FC236}">
                <a16:creationId xmlns:a16="http://schemas.microsoft.com/office/drawing/2014/main" id="{8EEF1076-6318-4631-9377-26E8CF5D32B5}"/>
              </a:ext>
            </a:extLst>
          </p:cNvPr>
          <p:cNvPicPr>
            <a:picLocks noChangeAspect="1"/>
          </p:cNvPicPr>
          <p:nvPr/>
        </p:nvPicPr>
        <p:blipFill rotWithShape="1">
          <a:blip r:embed="rId2"/>
          <a:srcRect r="84033" b="68068"/>
          <a:stretch/>
        </p:blipFill>
        <p:spPr>
          <a:xfrm>
            <a:off x="1736372" y="2413000"/>
            <a:ext cx="1361193" cy="371633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4330699" y="2413000"/>
            <a:ext cx="7052733" cy="3632200"/>
          </a:xfrm>
        </p:spPr>
        <p:txBody>
          <a:bodyPr>
            <a:normAutofit/>
          </a:bodyPr>
          <a:lstStyle/>
          <a:p>
            <a:pPr marL="0" indent="0">
              <a:lnSpc>
                <a:spcPct val="90000"/>
              </a:lnSpc>
              <a:buNone/>
            </a:pPr>
            <a:r>
              <a:rPr lang="pt-BR" sz="1500" dirty="0"/>
              <a:t>Nosso processo passa por 3 fazes, sendo o Planejamento, Desenvolvimento e Entrega.</a:t>
            </a:r>
          </a:p>
          <a:p>
            <a:pPr>
              <a:lnSpc>
                <a:spcPct val="90000"/>
              </a:lnSpc>
            </a:pPr>
            <a:endParaRPr lang="pt-BR" sz="1500" dirty="0"/>
          </a:p>
          <a:p>
            <a:pPr marL="0" indent="0">
              <a:lnSpc>
                <a:spcPct val="90000"/>
              </a:lnSpc>
              <a:buNone/>
            </a:pPr>
            <a:r>
              <a:rPr lang="pt-BR" sz="1500" dirty="0"/>
              <a:t>Precisaremos alterar pequenos itens e criar novos, mas primeiramente precisamos conhecer como está arquitetado nosso time. Neste projeto temos um time que possui uma célula com os seguintes integrantes: Project Owner(PO), Scrum Master(SM), Developer(DEV), Documentor(DC) e Quality Assurance(QA), além de possuirmos um outro time focado em automação de testes.</a:t>
            </a:r>
          </a:p>
          <a:p>
            <a:pPr marL="0" indent="0">
              <a:lnSpc>
                <a:spcPct val="90000"/>
              </a:lnSpc>
              <a:buNone/>
            </a:pPr>
            <a:endParaRPr lang="pt-BR" sz="1500" dirty="0"/>
          </a:p>
          <a:p>
            <a:pPr marL="0" indent="0">
              <a:lnSpc>
                <a:spcPct val="90000"/>
              </a:lnSpc>
              <a:buNone/>
            </a:pPr>
            <a:r>
              <a:rPr lang="pt-BR" sz="1500" dirty="0"/>
              <a:t>Agora que sabemos como nosso time é composto, podemos prosseguir com o processo.</a:t>
            </a:r>
          </a:p>
        </p:txBody>
      </p:sp>
    </p:spTree>
    <p:extLst>
      <p:ext uri="{BB962C8B-B14F-4D97-AF65-F5344CB8AC3E}">
        <p14:creationId xmlns:p14="http://schemas.microsoft.com/office/powerpoint/2010/main" val="1486771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a:bodyPr>
          <a:lstStyle/>
          <a:p>
            <a:r>
              <a:rPr lang="pt-BR" dirty="0"/>
              <a:t>Processo – Planejamento</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3835583" cy="3632200"/>
          </a:xfrm>
        </p:spPr>
        <p:txBody>
          <a:bodyPr>
            <a:normAutofit/>
          </a:bodyPr>
          <a:lstStyle/>
          <a:p>
            <a:pPr marL="0" indent="0">
              <a:buNone/>
            </a:pPr>
            <a:r>
              <a:rPr lang="pt-BR" sz="1600" dirty="0"/>
              <a:t>Primeiramente o PO efetua a criação de épico, assim que pronto o SM juntamente com o PO fazem a análise do Épico, e em paralelo o QA faz a criação dos critérios de aceite de cada item das regras podendo tirar as duvidas com o PO juntamente com o SM.</a:t>
            </a:r>
          </a:p>
          <a:p>
            <a:pPr marL="0" indent="0">
              <a:buNone/>
            </a:pPr>
            <a:r>
              <a:rPr lang="pt-BR" sz="1600" dirty="0"/>
              <a:t>Assim que os critérios de aceite estiverem prontos, o SM poderá criar as Features.</a:t>
            </a:r>
          </a:p>
        </p:txBody>
      </p:sp>
      <p:pic>
        <p:nvPicPr>
          <p:cNvPr id="5" name="Imagem 4">
            <a:extLst>
              <a:ext uri="{FF2B5EF4-FFF2-40B4-BE49-F238E27FC236}">
                <a16:creationId xmlns:a16="http://schemas.microsoft.com/office/drawing/2014/main" id="{D55666F8-2678-4799-B5C3-6A3AF908745D}"/>
              </a:ext>
            </a:extLst>
          </p:cNvPr>
          <p:cNvPicPr>
            <a:picLocks noChangeAspect="1"/>
          </p:cNvPicPr>
          <p:nvPr/>
        </p:nvPicPr>
        <p:blipFill rotWithShape="1">
          <a:blip r:embed="rId2"/>
          <a:srcRect l="16256" t="2785" r="2230" b="68132"/>
          <a:stretch/>
        </p:blipFill>
        <p:spPr>
          <a:xfrm>
            <a:off x="5101851" y="2742387"/>
            <a:ext cx="6277349" cy="305756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703335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48A0E8-9B71-4E3F-B3D7-C60CE32EE38E}"/>
              </a:ext>
            </a:extLst>
          </p:cNvPr>
          <p:cNvSpPr>
            <a:spLocks noGrp="1"/>
          </p:cNvSpPr>
          <p:nvPr>
            <p:ph type="title"/>
          </p:nvPr>
        </p:nvSpPr>
        <p:spPr>
          <a:xfrm>
            <a:off x="810000" y="447188"/>
            <a:ext cx="10571998" cy="970450"/>
          </a:xfrm>
        </p:spPr>
        <p:txBody>
          <a:bodyPr>
            <a:normAutofit/>
          </a:bodyPr>
          <a:lstStyle/>
          <a:p>
            <a:r>
              <a:rPr lang="pt-BR" dirty="0"/>
              <a:t>Processo – Desenvolvimento</a:t>
            </a:r>
          </a:p>
        </p:txBody>
      </p:sp>
      <p:sp>
        <p:nvSpPr>
          <p:cNvPr id="6" name="Espaço Reservado para Texto 5">
            <a:extLst>
              <a:ext uri="{FF2B5EF4-FFF2-40B4-BE49-F238E27FC236}">
                <a16:creationId xmlns:a16="http://schemas.microsoft.com/office/drawing/2014/main" id="{AFBEF59E-1B84-460B-B9BA-4FFB8EAB4A89}"/>
              </a:ext>
            </a:extLst>
          </p:cNvPr>
          <p:cNvSpPr>
            <a:spLocks noGrp="1"/>
          </p:cNvSpPr>
          <p:nvPr>
            <p:ph idx="1"/>
          </p:nvPr>
        </p:nvSpPr>
        <p:spPr>
          <a:xfrm>
            <a:off x="818713" y="2413000"/>
            <a:ext cx="3835583" cy="3632200"/>
          </a:xfrm>
        </p:spPr>
        <p:txBody>
          <a:bodyPr>
            <a:normAutofit fontScale="85000" lnSpcReduction="10000"/>
          </a:bodyPr>
          <a:lstStyle/>
          <a:p>
            <a:pPr marL="0" indent="0">
              <a:buNone/>
            </a:pPr>
            <a:r>
              <a:rPr lang="pt-BR" sz="1600" dirty="0"/>
              <a:t>Assim que o processo de planejamento estiver pronto o SM pode iniciar a criação das Histórias, e em paralelo o QA pode desenvolver os testes unitários e também de APIs, mesmo que também em paralelo com o desenvolvimento.</a:t>
            </a:r>
          </a:p>
          <a:p>
            <a:pPr marL="0" indent="0">
              <a:buNone/>
            </a:pPr>
            <a:r>
              <a:rPr lang="pt-BR" sz="1600" dirty="0"/>
              <a:t>Toda entrega de história deverá ser validada, o QA deverá verificar se existem quebras de testes e tela (Se possuir uma funcional). </a:t>
            </a:r>
          </a:p>
          <a:p>
            <a:pPr marL="0" indent="0">
              <a:buNone/>
            </a:pPr>
            <a:r>
              <a:rPr lang="pt-BR" sz="1600" dirty="0"/>
              <a:t>Quando as histórias estiverem concluídas o DC poderá iniciar a documentação das mesmas, podendo recorrer ao PO e ao QA para sanar suas dúvidas (A documentação de uma história pode iniciar assim que a mesma concluída, ou seja com aceite do QA)</a:t>
            </a:r>
          </a:p>
        </p:txBody>
      </p:sp>
      <p:pic>
        <p:nvPicPr>
          <p:cNvPr id="5" name="Imagem 4">
            <a:extLst>
              <a:ext uri="{FF2B5EF4-FFF2-40B4-BE49-F238E27FC236}">
                <a16:creationId xmlns:a16="http://schemas.microsoft.com/office/drawing/2014/main" id="{D55666F8-2678-4799-B5C3-6A3AF908745D}"/>
              </a:ext>
            </a:extLst>
          </p:cNvPr>
          <p:cNvPicPr>
            <a:picLocks noChangeAspect="1"/>
          </p:cNvPicPr>
          <p:nvPr/>
        </p:nvPicPr>
        <p:blipFill rotWithShape="1">
          <a:blip r:embed="rId2"/>
          <a:srcRect l="16349" t="31785" r="2985" b="37981"/>
          <a:stretch/>
        </p:blipFill>
        <p:spPr>
          <a:xfrm>
            <a:off x="5050971" y="2714170"/>
            <a:ext cx="6212115" cy="317862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5358736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ável">
  <a:themeElements>
    <a:clrScheme name="Letreiro">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itável">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itável">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otalTime>12</TotalTime>
  <Words>1783</Words>
  <Application>Microsoft Office PowerPoint</Application>
  <PresentationFormat>Widescreen</PresentationFormat>
  <Paragraphs>103</Paragraphs>
  <Slides>20</Slides>
  <Notes>0</Notes>
  <HiddenSlides>0</HiddenSlides>
  <MMClips>0</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20</vt:i4>
      </vt:variant>
    </vt:vector>
  </HeadingPairs>
  <TitlesOfParts>
    <vt:vector size="23" baseType="lpstr">
      <vt:lpstr>Century Gothic</vt:lpstr>
      <vt:lpstr>Wingdings 2</vt:lpstr>
      <vt:lpstr>Citável</vt:lpstr>
      <vt:lpstr>Solução Desafio</vt:lpstr>
      <vt:lpstr>P2019SERA</vt:lpstr>
      <vt:lpstr>Pontos importantes</vt:lpstr>
      <vt:lpstr>Problemas eminentes</vt:lpstr>
      <vt:lpstr>Problemas eminentes</vt:lpstr>
      <vt:lpstr>Solução dos Problemas</vt:lpstr>
      <vt:lpstr>Processo</vt:lpstr>
      <vt:lpstr>Processo – Planejamento</vt:lpstr>
      <vt:lpstr>Processo – Desenvolvimento</vt:lpstr>
      <vt:lpstr>Processo – Entrega</vt:lpstr>
      <vt:lpstr>Processo Como Um Todo</vt:lpstr>
      <vt:lpstr>Solução dos Problemas</vt:lpstr>
      <vt:lpstr>Metodologias e Ferramentas QA – Critérios de Aceite</vt:lpstr>
      <vt:lpstr>Metodologias e Ferramentas QA – Desenvolvimento de Testes Unitários</vt:lpstr>
      <vt:lpstr>Metodologias e Ferramentas QA – Desenvolvimento de Testes APIs</vt:lpstr>
      <vt:lpstr>Metodologias e Ferramentas QA – Testes de Histórias</vt:lpstr>
      <vt:lpstr>Metodologias e Ferramentas QA – Criação de Casos de Testes</vt:lpstr>
      <vt:lpstr>Metodologias e Ferramentas QA – Automação de Testes</vt:lpstr>
      <vt:lpstr>Resumo da Solução</vt:lpstr>
      <vt:lpstr>O Time Não tem um QA, o Time é o QA.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Solução Desafio</dc:title>
  <dc:creator>Gerson Willer Pinto</dc:creator>
  <cp:lastModifiedBy>Gerson Willer Pinto</cp:lastModifiedBy>
  <cp:revision>1</cp:revision>
  <dcterms:created xsi:type="dcterms:W3CDTF">2019-04-15T06:33:20Z</dcterms:created>
  <dcterms:modified xsi:type="dcterms:W3CDTF">2019-04-15T06:52:13Z</dcterms:modified>
</cp:coreProperties>
</file>